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  <p:embeddedFont>
      <p:font typeface="Average"/>
      <p:regular r:id="rId29"/>
    </p:embeddedFont>
    <p:embeddedFont>
      <p:font typeface="Roboto Mono"/>
      <p:regular r:id="rId30"/>
      <p:bold r:id="rId31"/>
      <p:italic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4CAC236-21E8-4B34-BCFB-7F2E4A6378E0}">
  <a:tblStyle styleId="{04CAC236-21E8-4B34-BCFB-7F2E4A6378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Averag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-bold.fntdata"/><Relationship Id="rId30" Type="http://schemas.openxmlformats.org/officeDocument/2006/relationships/font" Target="fonts/RobotoMono-regular.fntdata"/><Relationship Id="rId11" Type="http://schemas.openxmlformats.org/officeDocument/2006/relationships/slide" Target="slides/slide5.xml"/><Relationship Id="rId33" Type="http://schemas.openxmlformats.org/officeDocument/2006/relationships/font" Target="fonts/RobotoMono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Mono-italic.fntdata"/><Relationship Id="rId13" Type="http://schemas.openxmlformats.org/officeDocument/2006/relationships/slide" Target="slides/slide7.xml"/><Relationship Id="rId35" Type="http://schemas.openxmlformats.org/officeDocument/2006/relationships/font" Target="fonts/OpenSans-bold.fntdata"/><Relationship Id="rId12" Type="http://schemas.openxmlformats.org/officeDocument/2006/relationships/slide" Target="slides/slide6.xml"/><Relationship Id="rId34" Type="http://schemas.openxmlformats.org/officeDocument/2006/relationships/font" Target="fonts/OpenSans-regular.fntdata"/><Relationship Id="rId15" Type="http://schemas.openxmlformats.org/officeDocument/2006/relationships/slide" Target="slides/slide9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8.xml"/><Relationship Id="rId36" Type="http://schemas.openxmlformats.org/officeDocument/2006/relationships/font" Target="fonts/OpenSans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png>
</file>

<file path=ppt/media/image2.gif>
</file>

<file path=ppt/media/image3.gif>
</file>

<file path=ppt/media/image5.gif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16d49b45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16d49b45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16d49b45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16d49b45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16d49b45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16d49b45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52" name="Google Shape;52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1" name="Google Shape;71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73" name="Google Shape;73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7" name="Google Shape;77;p14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" name="Google Shape;81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2" name="Google Shape;82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" name="Google Shape;88;p1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" name="Google Shape;99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Google Shape;10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5" name="Google Shape;10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10.xml"/><Relationship Id="rId11" Type="http://schemas.openxmlformats.org/officeDocument/2006/relationships/slide" Target="/ppt/slides/slide6.xml"/><Relationship Id="rId10" Type="http://schemas.openxmlformats.org/officeDocument/2006/relationships/slide" Target="/ppt/slides/slide6.xml"/><Relationship Id="rId21" Type="http://schemas.openxmlformats.org/officeDocument/2006/relationships/slide" Target="/ppt/slides/slide10.xml"/><Relationship Id="rId13" Type="http://schemas.openxmlformats.org/officeDocument/2006/relationships/slide" Target="/ppt/slides/slide7.xml"/><Relationship Id="rId12" Type="http://schemas.openxmlformats.org/officeDocument/2006/relationships/slide" Target="/ppt/slides/slide7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9" Type="http://schemas.openxmlformats.org/officeDocument/2006/relationships/slide" Target="/ppt/slides/slide5.xml"/><Relationship Id="rId15" Type="http://schemas.openxmlformats.org/officeDocument/2006/relationships/slide" Target="/ppt/slides/slide9.xml"/><Relationship Id="rId14" Type="http://schemas.openxmlformats.org/officeDocument/2006/relationships/slide" Target="/ppt/slides/slide9.xml"/><Relationship Id="rId17" Type="http://schemas.openxmlformats.org/officeDocument/2006/relationships/slide" Target="/ppt/slides/slide8.xml"/><Relationship Id="rId16" Type="http://schemas.openxmlformats.org/officeDocument/2006/relationships/slide" Target="/ppt/slides/slide8.xml"/><Relationship Id="rId5" Type="http://schemas.openxmlformats.org/officeDocument/2006/relationships/slide" Target="/ppt/slides/slide4.xml"/><Relationship Id="rId19" Type="http://schemas.openxmlformats.org/officeDocument/2006/relationships/slide" Target="/ppt/slides/slide10.xml"/><Relationship Id="rId6" Type="http://schemas.openxmlformats.org/officeDocument/2006/relationships/slide" Target="/ppt/slides/slide4.xml"/><Relationship Id="rId18" Type="http://schemas.openxmlformats.org/officeDocument/2006/relationships/slide" Target="/ppt/slides/slide8.xml"/><Relationship Id="rId7" Type="http://schemas.openxmlformats.org/officeDocument/2006/relationships/slide" Target="/ppt/slides/slide4.xml"/><Relationship Id="rId8" Type="http://schemas.openxmlformats.org/officeDocument/2006/relationships/slide" Target="/ppt/slides/slide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7" title="logochadware.png"/>
          <p:cNvPicPr preferRelativeResize="0"/>
          <p:nvPr/>
        </p:nvPicPr>
        <p:blipFill rotWithShape="1">
          <a:blip r:embed="rId3">
            <a:alphaModFix/>
          </a:blip>
          <a:srcRect b="0" l="31869" r="32132" t="14551"/>
          <a:stretch/>
        </p:blipFill>
        <p:spPr>
          <a:xfrm>
            <a:off x="3276163" y="489850"/>
            <a:ext cx="2709223" cy="169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>
            <p:ph type="ctrTitle"/>
          </p:nvPr>
        </p:nvSpPr>
        <p:spPr>
          <a:xfrm>
            <a:off x="1183625" y="1822250"/>
            <a:ext cx="75240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7 Semester Project -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ChadWare</a:t>
            </a:r>
            <a:endParaRPr/>
          </a:p>
        </p:txBody>
      </p:sp>
      <p:sp>
        <p:nvSpPr>
          <p:cNvPr id="116" name="Google Shape;116;p17"/>
          <p:cNvSpPr txBox="1"/>
          <p:nvPr>
            <p:ph idx="1" type="subTitle"/>
          </p:nvPr>
        </p:nvSpPr>
        <p:spPr>
          <a:xfrm>
            <a:off x="370475" y="3804050"/>
            <a:ext cx="8520600" cy="7926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Daniel Anorue, Kritika Upadhyay, Rubina Guragain, Mohammed Shessi and Kapil Sharma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-GB" sz="2300"/>
              <a:t>🗃️Category Pages (Apparel, Jewelry, Accessories)</a:t>
            </a:r>
            <a:endParaRPr b="1" sz="2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Products are filtered by </a:t>
            </a:r>
            <a:r>
              <a:rPr b="1" lang="en-GB" sz="1100">
                <a:solidFill>
                  <a:schemeClr val="dk1"/>
                </a:solidFill>
              </a:rPr>
              <a:t>category type</a:t>
            </a:r>
            <a:r>
              <a:rPr lang="en-GB" sz="1100">
                <a:solidFill>
                  <a:schemeClr val="dk1"/>
                </a:solidFill>
              </a:rPr>
              <a:t>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Displays relevant products when navigating into sections like </a:t>
            </a:r>
            <a:r>
              <a:rPr b="1" lang="en-GB" sz="1100">
                <a:solidFill>
                  <a:schemeClr val="dk1"/>
                </a:solidFill>
              </a:rPr>
              <a:t>Apparel</a:t>
            </a:r>
            <a:r>
              <a:rPr lang="en-GB" sz="1100">
                <a:solidFill>
                  <a:schemeClr val="dk1"/>
                </a:solidFill>
              </a:rPr>
              <a:t>, </a:t>
            </a:r>
            <a:r>
              <a:rPr b="1" lang="en-GB" sz="1100">
                <a:solidFill>
                  <a:schemeClr val="dk1"/>
                </a:solidFill>
              </a:rPr>
              <a:t>Jewelry</a:t>
            </a:r>
            <a:r>
              <a:rPr lang="en-GB" sz="1100">
                <a:solidFill>
                  <a:schemeClr val="dk1"/>
                </a:solidFill>
              </a:rPr>
              <a:t>, </a:t>
            </a:r>
            <a:r>
              <a:rPr b="1" lang="en-GB" sz="1100">
                <a:solidFill>
                  <a:schemeClr val="dk1"/>
                </a:solidFill>
              </a:rPr>
              <a:t>Accessories</a:t>
            </a:r>
            <a:r>
              <a:rPr lang="en-GB" sz="1100">
                <a:solidFill>
                  <a:schemeClr val="dk1"/>
                </a:solidFill>
              </a:rPr>
              <a:t>, etc.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Supports scalable product expansion.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Unified, clean design across all categories.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93" name="Google Shape;193;p26" title="Category Browsing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598" cy="2399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🔎Product Filtering/Browsing</a:t>
            </a:r>
            <a:endParaRPr b="1"/>
          </a:p>
        </p:txBody>
      </p:sp>
      <p:sp>
        <p:nvSpPr>
          <p:cNvPr id="199" name="Google Shape;199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-GB" sz="1200">
                <a:solidFill>
                  <a:schemeClr val="dk1"/>
                </a:solidFill>
              </a:rPr>
              <a:t>Search bar available on key pages (Home, Cart, Category).</a:t>
            </a:r>
            <a:br>
              <a:rPr lang="en-GB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-GB" sz="1200">
                <a:solidFill>
                  <a:schemeClr val="dk1"/>
                </a:solidFill>
              </a:rPr>
              <a:t>Users can input product names, styles, or brands.</a:t>
            </a:r>
            <a:br>
              <a:rPr lang="en-GB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-GB" sz="1200">
                <a:solidFill>
                  <a:schemeClr val="dk1"/>
                </a:solidFill>
              </a:rPr>
              <a:t>Designed for fast and easy discovery of products.</a:t>
            </a:r>
            <a:br>
              <a:rPr lang="en-GB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200">
                <a:solidFill>
                  <a:schemeClr val="dk1"/>
                </a:solidFill>
              </a:rPr>
              <a:t>Scales well for larger catalogs in future updates.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0" name="Google Shape;200;p27" title="searching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598" cy="2399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🛍️Cart Management</a:t>
            </a:r>
            <a:endParaRPr b="1"/>
          </a:p>
        </p:txBody>
      </p:sp>
      <p:sp>
        <p:nvSpPr>
          <p:cNvPr id="206" name="Google Shape;206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Displays all added products dynamically.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Users can </a:t>
            </a:r>
            <a:r>
              <a:rPr b="1" lang="en-GB" sz="1100">
                <a:solidFill>
                  <a:schemeClr val="dk1"/>
                </a:solidFill>
              </a:rPr>
              <a:t>remove items</a:t>
            </a:r>
            <a:r>
              <a:rPr lang="en-GB" sz="1100">
                <a:solidFill>
                  <a:schemeClr val="dk1"/>
                </a:solidFill>
              </a:rPr>
              <a:t> directly from the cart.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Total price is automatically calculated.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Empty cart shows a friendly message ("Your cart is empty").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7" name="Google Shape;207;p28" title="cart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598" cy="2399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🛒 Order Management</a:t>
            </a:r>
            <a:endParaRPr b="1"/>
          </a:p>
        </p:txBody>
      </p:sp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Users can finalize their purchases easily.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After checkout, a </a:t>
            </a:r>
            <a:r>
              <a:rPr b="1" lang="en-GB" sz="1100">
                <a:solidFill>
                  <a:schemeClr val="dk1"/>
                </a:solidFill>
              </a:rPr>
              <a:t>receipt file</a:t>
            </a:r>
            <a:r>
              <a:rPr lang="en-GB" sz="1100">
                <a:solidFill>
                  <a:schemeClr val="dk1"/>
                </a:solidFill>
              </a:rPr>
              <a:t> is generated and saved locally.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Confirmations ensure no accidental orders.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Billing information is simulated (simple and fast experience).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4" name="Google Shape;214;p29" title="order management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598" cy="2399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20" name="Google Shape;220;p30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Please enjoy the Demonstration</a:t>
            </a:r>
            <a:endParaRPr/>
          </a:p>
        </p:txBody>
      </p:sp>
      <p:grpSp>
        <p:nvGrpSpPr>
          <p:cNvPr id="221" name="Google Shape;221;p30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22" name="Google Shape;222;p3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0" name="Google Shape;230;p30" title="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925" y="1553500"/>
            <a:ext cx="3063300" cy="179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0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2" name="Google Shape;232;p30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33" name="Google Shape;233;p3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7" name="Google Shape;237;p30" title="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1950" y="2571750"/>
            <a:ext cx="985450" cy="1351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8" name="Google Shape;238;p30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39" name="Google Shape;239;p3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43" name="Google Shape;243;p30" title="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5275" y="3188000"/>
            <a:ext cx="520675" cy="873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4" name="Google Shape;244;p30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45" name="Google Shape;245;p3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" name="Google Shape;249;p30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250" name="Google Shape;250;p3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1" name="Google Shape;251;p3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52" name="Google Shape;252;p3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3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54" name="Google Shape;254;p30" title="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4350" y="3619100"/>
            <a:ext cx="379200" cy="3648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255" name="Google Shape;255;p30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256" name="Google Shape;256;p30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0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0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0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0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0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4" name="Google Shape;264;p30" title="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777" y="3610750"/>
            <a:ext cx="379200" cy="36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</a:t>
            </a:r>
            <a:r>
              <a:rPr lang="en-GB"/>
              <a:t> of Content</a:t>
            </a:r>
            <a:endParaRPr/>
          </a:p>
        </p:txBody>
      </p:sp>
      <p:sp>
        <p:nvSpPr>
          <p:cNvPr id="122" name="Google Shape;122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</a:t>
            </a:r>
            <a:r>
              <a:rPr lang="en-GB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verview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</a:t>
            </a:r>
            <a:r>
              <a:rPr lang="en-GB" u="sng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</a:t>
            </a:r>
            <a:r>
              <a:rPr lang="en-GB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oals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</a:t>
            </a:r>
            <a:r>
              <a:rPr lang="en-GB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ey Features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</a:t>
            </a:r>
            <a:r>
              <a:rPr lang="en-GB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echnologies Used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12"/>
              </a:rPr>
              <a:t>U</a:t>
            </a:r>
            <a:r>
              <a:rPr lang="en-GB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 Authentication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4481823" y="22462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</a:t>
            </a:r>
            <a:r>
              <a:rPr lang="en-GB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ome Page, Gender Based Pages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4481826" y="3101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/>
              </a:rPr>
              <a:t>P</a:t>
            </a:r>
            <a:r>
              <a:rPr lang="en-GB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roduct Filtering/Browsing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4481826" y="39569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Order</a:t>
            </a:r>
            <a:r>
              <a:rPr lang="en-GB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/>
              </a:rPr>
              <a:t> </a:t>
            </a:r>
            <a:r>
              <a:rPr lang="en-GB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/>
              </a:rPr>
              <a:t>M</a:t>
            </a:r>
            <a:r>
              <a:rPr lang="en-GB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anagement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4481825" y="3544325"/>
            <a:ext cx="29412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u="sng">
                <a:solidFill>
                  <a:schemeClr val="accent5"/>
                </a:solid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</a:t>
            </a:r>
            <a:r>
              <a:rPr lang="en-GB" sz="1500">
                <a:solidFill>
                  <a:schemeClr val="dk1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art Managemen</a:t>
            </a:r>
            <a:r>
              <a:rPr lang="en-GB" sz="1800">
                <a:solidFill>
                  <a:schemeClr val="dk1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1294300" y="3725075"/>
            <a:ext cx="1641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uFill>
                  <a:noFill/>
                </a:uFill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User </a:t>
            </a:r>
            <a:r>
              <a:rPr lang="en-GB" sz="1500" u="sng">
                <a:solidFill>
                  <a:schemeClr val="accent5"/>
                </a:solidFill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</a:t>
            </a:r>
            <a:r>
              <a:rPr lang="en-GB" sz="1500">
                <a:solidFill>
                  <a:schemeClr val="dk1"/>
                </a:solidFill>
                <a:uFill>
                  <a:noFill/>
                </a:uFill>
                <a:hlinkClick action="ppaction://hlinksldjump"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ettings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4481825" y="2682913"/>
            <a:ext cx="2341500" cy="3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uFill>
                  <a:noFill/>
                </a:uFill>
                <a:hlinkClick action="ppaction://hlinksldjump" r:id="rId1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Category </a:t>
            </a:r>
            <a:r>
              <a:rPr lang="en-GB" u="sng">
                <a:solidFill>
                  <a:schemeClr val="accent5"/>
                </a:solidFill>
                <a:hlinkClick action="ppaction://hlinksldjump" r:id="rId2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</a:t>
            </a:r>
            <a:r>
              <a:rPr lang="en-GB">
                <a:solidFill>
                  <a:schemeClr val="dk1"/>
                </a:solidFill>
                <a:uFill>
                  <a:noFill/>
                </a:uFill>
                <a:hlinkClick action="ppaction://hlinksldjump" r:id="rId2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ages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38" name="Google Shape;138;p19"/>
          <p:cNvSpPr txBox="1"/>
          <p:nvPr>
            <p:ph idx="1" type="body"/>
          </p:nvPr>
        </p:nvSpPr>
        <p:spPr>
          <a:xfrm>
            <a:off x="311700" y="1225225"/>
            <a:ext cx="8520600" cy="35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spcBef>
                <a:spcPts val="2400"/>
              </a:spcBef>
              <a:spcAft>
                <a:spcPts val="0"/>
              </a:spcAft>
              <a:buNone/>
            </a:pPr>
            <a:r>
              <a:rPr b="1" lang="en-GB" sz="913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ChadWare - E-Commerce Shopping App</a:t>
            </a:r>
            <a:endParaRPr b="1" sz="6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🔹 </a:t>
            </a:r>
            <a:r>
              <a:rPr b="1"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Secure User Login</a:t>
            </a:r>
            <a:br>
              <a:rPr b="1"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🔹 </a:t>
            </a:r>
            <a:r>
              <a:rPr b="1"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Browse Products by Category</a:t>
            </a:r>
            <a:br>
              <a:rPr b="1"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🔹 </a:t>
            </a:r>
            <a:r>
              <a:rPr b="1"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Add/Remove Products from Cart</a:t>
            </a:r>
            <a:br>
              <a:rPr b="1"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🔹 </a:t>
            </a:r>
            <a:r>
              <a:rPr b="1"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Checkout &amp; Save Receipt</a:t>
            </a:r>
            <a: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(User selects save location)</a:t>
            </a:r>
            <a:b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🔹 </a:t>
            </a:r>
            <a:r>
              <a:rPr b="1"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Profile Management Features</a:t>
            </a:r>
            <a: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(coming soon)</a:t>
            </a:r>
            <a:endParaRPr sz="5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Technologies</a:t>
            </a:r>
            <a: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b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.NET MAUI • SQLite • Dependency Injection • MVVM Design</a:t>
            </a:r>
            <a:endParaRPr sz="5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Goal</a:t>
            </a:r>
            <a: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b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5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Deliver a seamless shopping experience with authentication, cart ma</a:t>
            </a:r>
            <a:r>
              <a:rPr lang="en-GB" sz="5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nagement, checkout, and receipt generation.</a:t>
            </a:r>
            <a:endParaRPr sz="5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Arial"/>
              <a:buNone/>
            </a:pPr>
            <a:r>
              <a:t/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8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74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19" title="logochadwa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5125" y="51500"/>
            <a:ext cx="1429525" cy="10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908">
                <a:latin typeface="Open Sans"/>
                <a:ea typeface="Open Sans"/>
                <a:cs typeface="Open Sans"/>
                <a:sym typeface="Open Sans"/>
              </a:rPr>
              <a:t>Project Goal🎯</a:t>
            </a:r>
            <a:endParaRPr/>
          </a:p>
        </p:txBody>
      </p:sp>
      <p:sp>
        <p:nvSpPr>
          <p:cNvPr id="145" name="Google Shape;145;p20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74">
                <a:solidFill>
                  <a:schemeClr val="dk1"/>
                </a:solidFill>
              </a:rPr>
              <a:t>Deliver a simple yet powerful shopping experience that includes secure login, product exploration, easy cart management, profile accessibility, and local receipt generation.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311700" y="92100"/>
            <a:ext cx="8520600" cy="6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✨</a:t>
            </a:r>
            <a:r>
              <a:rPr lang="en-GB"/>
              <a:t>Key Features</a:t>
            </a:r>
            <a:endParaRPr/>
          </a:p>
        </p:txBody>
      </p:sp>
      <p:sp>
        <p:nvSpPr>
          <p:cNvPr id="151" name="Google Shape;151;p21"/>
          <p:cNvSpPr txBox="1"/>
          <p:nvPr/>
        </p:nvSpPr>
        <p:spPr>
          <a:xfrm>
            <a:off x="472225" y="689725"/>
            <a:ext cx="8229600" cy="4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 sz="1100">
                <a:solidFill>
                  <a:schemeClr val="dk1"/>
                </a:solidFill>
              </a:rPr>
              <a:t>User Authentication</a:t>
            </a:r>
            <a:r>
              <a:rPr lang="en-GB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Users can securely log in using their email and password.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Authentication is validated against a local database.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 sz="1100">
                <a:solidFill>
                  <a:schemeClr val="dk1"/>
                </a:solidFill>
              </a:rPr>
              <a:t>Product Browsing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View detailed product listings categorized into Men, Women, Accessories, and Jewelry.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Search and filter products easily.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 sz="1100">
                <a:solidFill>
                  <a:schemeClr val="dk1"/>
                </a:solidFill>
              </a:rPr>
              <a:t>Cart Management</a:t>
            </a:r>
            <a:r>
              <a:rPr lang="en-GB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Add products to the cart.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Remove products from the cart.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View and update cart contents dynamically.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 sz="1100">
                <a:solidFill>
                  <a:schemeClr val="dk1"/>
                </a:solidFill>
              </a:rPr>
              <a:t>Profile Management</a:t>
            </a:r>
            <a:r>
              <a:rPr lang="en-GB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Users can access their profile settings.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Placeholder user profile page implemented for future customization.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 sz="1100">
                <a:solidFill>
                  <a:schemeClr val="dk1"/>
                </a:solidFill>
              </a:rPr>
              <a:t>Checkout Flow</a:t>
            </a:r>
            <a:r>
              <a:rPr lang="en-GB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Confirm checkout.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Save a </a:t>
            </a:r>
            <a:r>
              <a:rPr b="1" lang="en-GB" sz="1100">
                <a:solidFill>
                  <a:schemeClr val="dk1"/>
                </a:solidFill>
              </a:rPr>
              <a:t>receipt</a:t>
            </a:r>
            <a:r>
              <a:rPr lang="en-GB" sz="1100">
                <a:solidFill>
                  <a:schemeClr val="dk1"/>
                </a:solidFill>
              </a:rPr>
              <a:t> with the list of purchased items.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Let the user </a:t>
            </a:r>
            <a:r>
              <a:rPr b="1" lang="en-GB" sz="1100">
                <a:solidFill>
                  <a:schemeClr val="dk1"/>
                </a:solidFill>
              </a:rPr>
              <a:t>choose where to save</a:t>
            </a:r>
            <a:r>
              <a:rPr lang="en-GB" sz="1100">
                <a:solidFill>
                  <a:schemeClr val="dk1"/>
                </a:solidFill>
              </a:rPr>
              <a:t> the receipt file.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 sz="1100">
                <a:solidFill>
                  <a:schemeClr val="dk1"/>
                </a:solidFill>
              </a:rPr>
              <a:t>Navigation</a:t>
            </a:r>
            <a:r>
              <a:rPr lang="en-GB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Easy navigation between Home, Product Categories, Cart, and Checkout.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 sz="1100">
                <a:solidFill>
                  <a:schemeClr val="dk1"/>
                </a:solidFill>
              </a:rPr>
              <a:t>Built-in back button and quick-access tabs.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>
            <p:ph type="title"/>
          </p:nvPr>
        </p:nvSpPr>
        <p:spPr>
          <a:xfrm>
            <a:off x="311700" y="75100"/>
            <a:ext cx="8520600" cy="5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 Used</a:t>
            </a:r>
            <a:endParaRPr/>
          </a:p>
        </p:txBody>
      </p:sp>
      <p:graphicFrame>
        <p:nvGraphicFramePr>
          <p:cNvPr id="157" name="Google Shape;157;p22"/>
          <p:cNvGraphicFramePr/>
          <p:nvPr/>
        </p:nvGraphicFramePr>
        <p:xfrm>
          <a:off x="597300" y="62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{04CAC236-21E8-4B34-BCFB-7F2E4A6378E0}</a:tableStyleId>
              </a:tblPr>
              <a:tblGrid>
                <a:gridCol w="2676875"/>
                <a:gridCol w="2676875"/>
                <a:gridCol w="2676875"/>
              </a:tblGrid>
              <a:tr h="21359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8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GB" sz="1700">
                          <a:solidFill>
                            <a:schemeClr val="dk1"/>
                          </a:solidFill>
                        </a:rPr>
                        <a:t>.NET MAUI (UI Framework)</a:t>
                      </a:r>
                      <a:endParaRPr b="1" sz="1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Build cross-platform apps (Windows, Android, iOS).</a:t>
                      </a:r>
                      <a:br>
                        <a:rPr lang="en-GB" sz="700">
                          <a:solidFill>
                            <a:schemeClr val="dk1"/>
                          </a:solidFill>
                        </a:rPr>
                      </a:b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Single codebase for all devices.</a:t>
                      </a:r>
                      <a:br>
                        <a:rPr lang="en-GB" sz="700">
                          <a:solidFill>
                            <a:schemeClr val="dk1"/>
                          </a:solidFill>
                        </a:rPr>
                      </a:b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Used for pages, navigation, layout (e.g., CartPage, CheckoutPage).</a:t>
                      </a:r>
                      <a:br>
                        <a:rPr lang="en-GB" sz="700">
                          <a:solidFill>
                            <a:schemeClr val="dk1"/>
                          </a:solidFill>
                        </a:rPr>
                      </a:b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8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GB" sz="1700">
                          <a:solidFill>
                            <a:schemeClr val="dk1"/>
                          </a:solidFill>
                        </a:rPr>
                        <a:t>SQLite (Local Database)</a:t>
                      </a:r>
                      <a:endParaRPr b="1" sz="1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Lightweight database stored on device.</a:t>
                      </a:r>
                      <a:br>
                        <a:rPr lang="en-GB" sz="700">
                          <a:solidFill>
                            <a:schemeClr val="dk1"/>
                          </a:solidFill>
                        </a:rPr>
                      </a:b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Stores Users, Products, Cart Items, Orders.</a:t>
                      </a:r>
                      <a:br>
                        <a:rPr lang="en-GB" sz="700">
                          <a:solidFill>
                            <a:schemeClr val="dk1"/>
                          </a:solidFill>
                        </a:rPr>
                      </a:b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Fast read/write without needing a server.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8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GB" sz="1700">
                          <a:solidFill>
                            <a:schemeClr val="dk1"/>
                          </a:solidFill>
                        </a:rPr>
                        <a:t>Dependency Injection (DI)</a:t>
                      </a:r>
                      <a:endParaRPr b="1" sz="1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Manages services automatically.</a:t>
                      </a:r>
                      <a:br>
                        <a:rPr lang="en-GB" sz="700">
                          <a:solidFill>
                            <a:schemeClr val="dk1"/>
                          </a:solidFill>
                        </a:rPr>
                      </a:b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Injects </a:t>
                      </a:r>
                      <a:r>
                        <a:rPr lang="en-GB" sz="7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LocalDataService</a:t>
                      </a: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, </a:t>
                      </a:r>
                      <a:r>
                        <a:rPr lang="en-GB" sz="7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CartController</a:t>
                      </a: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, etc.</a:t>
                      </a:r>
                      <a:br>
                        <a:rPr lang="en-GB" sz="700">
                          <a:solidFill>
                            <a:schemeClr val="dk1"/>
                          </a:solidFill>
                        </a:rPr>
                      </a:b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Makes code cleaner, scalable, and testable.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8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GB" sz="1700">
                          <a:solidFill>
                            <a:schemeClr val="dk1"/>
                          </a:solidFill>
                        </a:rPr>
                        <a:t>MVVM Principles</a:t>
                      </a:r>
                      <a:endParaRPr b="1" sz="1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Separates UI (XAML) from Logic (Controllers).</a:t>
                      </a:r>
                      <a:br>
                        <a:rPr lang="en-GB" sz="700">
                          <a:solidFill>
                            <a:schemeClr val="dk1"/>
                          </a:solidFill>
                        </a:rPr>
                      </a:b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Organized app structure (Model ➔ View ➔ Controller).</a:t>
                      </a:r>
                      <a:br>
                        <a:rPr lang="en-GB" sz="700">
                          <a:solidFill>
                            <a:schemeClr val="dk1"/>
                          </a:solidFill>
                        </a:rPr>
                      </a:b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Easier maintenance and scaling.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8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GB" sz="1700">
                          <a:solidFill>
                            <a:schemeClr val="dk1"/>
                          </a:solidFill>
                        </a:rPr>
                        <a:t>Microsoft.Maui.Storage (File Saving)</a:t>
                      </a:r>
                      <a:endParaRPr b="1" sz="1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Handles cross-platform file access.</a:t>
                      </a:r>
                      <a:br>
                        <a:rPr lang="en-GB" sz="700">
                          <a:solidFill>
                            <a:schemeClr val="dk1"/>
                          </a:solidFill>
                        </a:rPr>
                      </a:b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Saves receipts after checkout.</a:t>
                      </a:r>
                      <a:br>
                        <a:rPr lang="en-GB" sz="700">
                          <a:solidFill>
                            <a:schemeClr val="dk1"/>
                          </a:solidFill>
                        </a:rPr>
                      </a:b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-2730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700"/>
                        <a:buChar char="●"/>
                      </a:pPr>
                      <a:r>
                        <a:rPr lang="en-GB" sz="700">
                          <a:solidFill>
                            <a:schemeClr val="dk1"/>
                          </a:solidFill>
                        </a:rPr>
                        <a:t>Safe and consistent on Windows, Android, and iOS.</a:t>
                      </a:r>
                      <a:endParaRPr sz="7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dash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23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🔐 User Authentication</a:t>
            </a:r>
            <a:endParaRPr b="1"/>
          </a:p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>
            <a:off x="311700" y="1152475"/>
            <a:ext cx="3315300" cy="34164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Basic structure for </a:t>
            </a:r>
            <a:r>
              <a:rPr b="1" lang="en-GB" sz="1100">
                <a:solidFill>
                  <a:schemeClr val="dk1"/>
                </a:solidFill>
              </a:rPr>
              <a:t>user login and registration</a:t>
            </a:r>
            <a:r>
              <a:rPr lang="en-GB" sz="1100">
                <a:solidFill>
                  <a:schemeClr val="dk1"/>
                </a:solidFill>
              </a:rPr>
              <a:t> is prepared.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Future expansion for </a:t>
            </a:r>
            <a:r>
              <a:rPr b="1" lang="en-GB" sz="1100">
                <a:solidFill>
                  <a:schemeClr val="dk1"/>
                </a:solidFill>
              </a:rPr>
              <a:t>secure account access</a:t>
            </a:r>
            <a:r>
              <a:rPr lang="en-GB" sz="1100">
                <a:solidFill>
                  <a:schemeClr val="dk1"/>
                </a:solidFill>
              </a:rPr>
              <a:t>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Supports storing and retrieving user credentials.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Will allow personalized experiences like order history and saved preferences.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8" name="Google Shape;168;p23" title="signUp.gif"/>
          <p:cNvPicPr preferRelativeResize="0"/>
          <p:nvPr/>
        </p:nvPicPr>
        <p:blipFill rotWithShape="1">
          <a:blip r:embed="rId3">
            <a:alphaModFix/>
          </a:blip>
          <a:srcRect b="25462" l="0" r="0" t="0"/>
          <a:stretch/>
        </p:blipFill>
        <p:spPr>
          <a:xfrm>
            <a:off x="3943100" y="1446312"/>
            <a:ext cx="4889202" cy="237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24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24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24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7" name="Google Shape;17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-GB" sz="2300"/>
              <a:t>👤 User Profile / Settings Page</a:t>
            </a:r>
            <a:endParaRPr b="1" sz="2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78" name="Google Shape;178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Includes basic profile interaction (e.g., user icon, login/logout concept).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Allows users to </a:t>
            </a:r>
            <a:r>
              <a:rPr b="1" lang="en-GB" sz="1100">
                <a:solidFill>
                  <a:schemeClr val="dk1"/>
                </a:solidFill>
              </a:rPr>
              <a:t>edit preferences</a:t>
            </a:r>
            <a:r>
              <a:rPr lang="en-GB" sz="1100">
                <a:solidFill>
                  <a:schemeClr val="dk1"/>
                </a:solidFill>
              </a:rPr>
              <a:t> and manage accounts.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9" name="Google Shape;179;p24" title="user profile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598" cy="2399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🏠 Home Pages (Men &amp; Women Categories)</a:t>
            </a:r>
            <a:endParaRPr b="1"/>
          </a:p>
        </p:txBody>
      </p:sp>
      <p:sp>
        <p:nvSpPr>
          <p:cNvPr id="185" name="Google Shape;185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Dedicated home screens for </a:t>
            </a:r>
            <a:r>
              <a:rPr b="1" lang="en-GB" sz="1100">
                <a:solidFill>
                  <a:schemeClr val="dk1"/>
                </a:solidFill>
              </a:rPr>
              <a:t>Men</a:t>
            </a:r>
            <a:r>
              <a:rPr lang="en-GB" sz="1100">
                <a:solidFill>
                  <a:schemeClr val="dk1"/>
                </a:solidFill>
              </a:rPr>
              <a:t> and </a:t>
            </a:r>
            <a:r>
              <a:rPr b="1" lang="en-GB" sz="1100">
                <a:solidFill>
                  <a:schemeClr val="dk1"/>
                </a:solidFill>
              </a:rPr>
              <a:t>Women</a:t>
            </a:r>
            <a:r>
              <a:rPr lang="en-GB" sz="1100">
                <a:solidFill>
                  <a:schemeClr val="dk1"/>
                </a:solidFill>
              </a:rPr>
              <a:t> products.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Quick-access buttons for browsing different sections.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Easy navigation between product categories.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6" name="Google Shape;186;p25" title="Home Pages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000" y="1170125"/>
            <a:ext cx="4527598" cy="2399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